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60" r:id="rId3"/>
    <p:sldId id="261" r:id="rId4"/>
    <p:sldId id="262" r:id="rId5"/>
    <p:sldId id="264" r:id="rId6"/>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tih Ilig" initials="FI" lastIdx="1" clrIdx="0">
    <p:extLst>
      <p:ext uri="{19B8F6BF-5375-455C-9EA6-DF929625EA0E}">
        <p15:presenceInfo xmlns:p15="http://schemas.microsoft.com/office/powerpoint/2012/main" userId="496d650fd4260e0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86496" autoAdjust="0"/>
  </p:normalViewPr>
  <p:slideViewPr>
    <p:cSldViewPr snapToGrid="0">
      <p:cViewPr>
        <p:scale>
          <a:sx n="100" d="100"/>
          <a:sy n="100" d="100"/>
        </p:scale>
        <p:origin x="-624" y="-73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99169-6F43-4ED6-8640-7FEDE68C5C2A}" type="datetimeFigureOut">
              <a:rPr lang="tr-TR" smtClean="0"/>
              <a:t>24.10.2021</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B4493F-00C4-4827-BC12-BF3C09C8CC5D}" type="slidenum">
              <a:rPr lang="tr-TR" smtClean="0"/>
              <a:t>‹#›</a:t>
            </a:fld>
            <a:endParaRPr lang="tr-TR"/>
          </a:p>
        </p:txBody>
      </p:sp>
    </p:spTree>
    <p:extLst>
      <p:ext uri="{BB962C8B-B14F-4D97-AF65-F5344CB8AC3E}">
        <p14:creationId xmlns:p14="http://schemas.microsoft.com/office/powerpoint/2010/main" val="3751795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C2B4493F-00C4-4827-BC12-BF3C09C8CC5D}" type="slidenum">
              <a:rPr lang="tr-TR" smtClean="0"/>
              <a:t>1</a:t>
            </a:fld>
            <a:endParaRPr lang="tr-TR"/>
          </a:p>
        </p:txBody>
      </p:sp>
    </p:spTree>
    <p:extLst>
      <p:ext uri="{BB962C8B-B14F-4D97-AF65-F5344CB8AC3E}">
        <p14:creationId xmlns:p14="http://schemas.microsoft.com/office/powerpoint/2010/main" val="2041451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mtClean="0"/>
              <a:t>Hatırlayacak olursanız combinational</a:t>
            </a:r>
            <a:r>
              <a:rPr lang="tr-TR" baseline="0" smtClean="0"/>
              <a:t> yani clk içermeyen logic tasarımlarında , sensitivity listesine, atama işlemi yaparken  sağda kalan ifadeler yazılıyordu. Bu sensitivity listesinden herhangi biri değiştiği anda always bloğunun içine giriyordu. Peki biz burada gördüğünüz listenin içerisinden herhangi birini yazmayı unutsaydık ? </a:t>
            </a:r>
          </a:p>
          <a:p>
            <a:r>
              <a:rPr lang="tr-TR" baseline="0" smtClean="0"/>
              <a:t>O zaman ne olurdu arkadaşlar? </a:t>
            </a:r>
          </a:p>
          <a:p>
            <a:r>
              <a:rPr lang="tr-TR" baseline="0" smtClean="0"/>
              <a:t>Bizim bu yazmayı unuttuğumuz ifade değiştiğinde always bloğuna giremeyecek ve hata durumu oluşturacaktı değil mi?</a:t>
            </a:r>
          </a:p>
          <a:p>
            <a:r>
              <a:rPr lang="tr-TR" baseline="0" smtClean="0"/>
              <a:t>always @(*) ifadesiyle  bunun önüne geçmiş oluyoruz arkadaşlar.</a:t>
            </a:r>
          </a:p>
          <a:p>
            <a:r>
              <a:rPr lang="tr-TR" baseline="0" smtClean="0"/>
              <a:t>Yani solda yazan ifade ile sağda yazan ifade aynı işlemi yapıyor. Yani birbirlerinin eşleniği durumunda.</a:t>
            </a:r>
          </a:p>
          <a:p>
            <a:r>
              <a:rPr lang="tr-TR" baseline="0" smtClean="0"/>
              <a:t> Ama sizin unutma durumunuzu ortadan kaldırmış oluyor.</a:t>
            </a:r>
            <a:endParaRPr lang="tr-TR" smtClean="0"/>
          </a:p>
          <a:p>
            <a:r>
              <a:rPr lang="tr-TR" smtClean="0"/>
              <a:t>Bu Always @(*)</a:t>
            </a:r>
            <a:r>
              <a:rPr lang="tr-TR" baseline="0" smtClean="0"/>
              <a:t> blokları sadece combinational logic ifadelerinde kullanılır arkadaşlar. </a:t>
            </a:r>
          </a:p>
          <a:p>
            <a:r>
              <a:rPr lang="tr-TR" baseline="0" smtClean="0"/>
              <a:t>always@(*) bloklarının içerisinde sadece blocking, yani eşittir ifadesi kullanılabilir arkadaşlar. </a:t>
            </a:r>
          </a:p>
          <a:p>
            <a:r>
              <a:rPr lang="tr-TR" baseline="0" smtClean="0"/>
              <a:t>Bu always bloklarının içerisine non blocking yani küçük eşittir ile bir atama yapılmaz arkadaşlar. </a:t>
            </a:r>
            <a:endParaRPr lang="tr-TR"/>
          </a:p>
        </p:txBody>
      </p:sp>
      <p:sp>
        <p:nvSpPr>
          <p:cNvPr id="4" name="Slayt Numarası Yer Tutucusu 3"/>
          <p:cNvSpPr>
            <a:spLocks noGrp="1"/>
          </p:cNvSpPr>
          <p:nvPr>
            <p:ph type="sldNum" sz="quarter" idx="10"/>
          </p:nvPr>
        </p:nvSpPr>
        <p:spPr/>
        <p:txBody>
          <a:bodyPr/>
          <a:lstStyle/>
          <a:p>
            <a:fld id="{C2B4493F-00C4-4827-BC12-BF3C09C8CC5D}" type="slidenum">
              <a:rPr lang="tr-TR" smtClean="0"/>
              <a:t>3</a:t>
            </a:fld>
            <a:endParaRPr lang="tr-TR"/>
          </a:p>
        </p:txBody>
      </p:sp>
    </p:spTree>
    <p:extLst>
      <p:ext uri="{BB962C8B-B14F-4D97-AF65-F5344CB8AC3E}">
        <p14:creationId xmlns:p14="http://schemas.microsoft.com/office/powerpoint/2010/main" val="1815179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mtClean="0"/>
              <a:t>Yani always @(*) bizim için bir kısayol</a:t>
            </a:r>
            <a:r>
              <a:rPr lang="tr-TR" baseline="0" smtClean="0"/>
              <a:t> denilebilir. Sensitivity listesine bütün girişleri yazmaktansa, bu ifadeyi yazmak işimizi kolaylaştırıyor arkadaşlar. Hatırlayacak olursanız combinational devrelerde kablolar yani wire lar fiziksel olarak birbirlerine bağlanıyordu. Dolayısıyla sensitivity listesine yazılacak olan ifadeler çok önem arz etmektedir. Ayrıca simülasyon sonucunu da çok etkileyecektir. </a:t>
            </a:r>
            <a:endParaRPr lang="tr-TR"/>
          </a:p>
        </p:txBody>
      </p:sp>
      <p:sp>
        <p:nvSpPr>
          <p:cNvPr id="4" name="Slayt Numarası Yer Tutucusu 3"/>
          <p:cNvSpPr>
            <a:spLocks noGrp="1"/>
          </p:cNvSpPr>
          <p:nvPr>
            <p:ph type="sldNum" sz="quarter" idx="10"/>
          </p:nvPr>
        </p:nvSpPr>
        <p:spPr/>
        <p:txBody>
          <a:bodyPr/>
          <a:lstStyle/>
          <a:p>
            <a:fld id="{C2B4493F-00C4-4827-BC12-BF3C09C8CC5D}" type="slidenum">
              <a:rPr lang="tr-TR" smtClean="0"/>
              <a:t>4</a:t>
            </a:fld>
            <a:endParaRPr lang="tr-TR"/>
          </a:p>
        </p:txBody>
      </p:sp>
    </p:spTree>
    <p:extLst>
      <p:ext uri="{BB962C8B-B14F-4D97-AF65-F5344CB8AC3E}">
        <p14:creationId xmlns:p14="http://schemas.microsoft.com/office/powerpoint/2010/main" val="2530785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tr-T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tr-TR"/>
          </a:p>
        </p:txBody>
      </p:sp>
      <p:sp>
        <p:nvSpPr>
          <p:cNvPr id="4" name="Veri Yer Tutucusu 3"/>
          <p:cNvSpPr>
            <a:spLocks noGrp="1"/>
          </p:cNvSpPr>
          <p:nvPr>
            <p:ph type="dt" sz="half" idx="10"/>
          </p:nvPr>
        </p:nvSpPr>
        <p:spPr/>
        <p:txBody>
          <a:bodyPr/>
          <a:lstStyle/>
          <a:p>
            <a:fld id="{58EC81DA-0F31-4EF5-8FA1-010BA321E2EC}" type="datetimeFigureOut">
              <a:rPr lang="tr-TR" smtClean="0"/>
              <a:t>24.10.2021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2807755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58EC81DA-0F31-4EF5-8FA1-010BA321E2EC}" type="datetimeFigureOut">
              <a:rPr lang="tr-TR" smtClean="0"/>
              <a:t>24.10.2021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260544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58EC81DA-0F31-4EF5-8FA1-010BA321E2EC}" type="datetimeFigureOut">
              <a:rPr lang="tr-TR" smtClean="0"/>
              <a:t>24.10.2021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179256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58EC81DA-0F31-4EF5-8FA1-010BA321E2EC}" type="datetimeFigureOut">
              <a:rPr lang="tr-TR" smtClean="0"/>
              <a:t>24.10.2021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99796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tr-T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Veri Yer Tutucusu 3"/>
          <p:cNvSpPr>
            <a:spLocks noGrp="1"/>
          </p:cNvSpPr>
          <p:nvPr>
            <p:ph type="dt" sz="half" idx="10"/>
          </p:nvPr>
        </p:nvSpPr>
        <p:spPr/>
        <p:txBody>
          <a:bodyPr/>
          <a:lstStyle/>
          <a:p>
            <a:fld id="{58EC81DA-0F31-4EF5-8FA1-010BA321E2EC}" type="datetimeFigureOut">
              <a:rPr lang="tr-TR" smtClean="0"/>
              <a:t>24.10.2021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185846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58EC81DA-0F31-4EF5-8FA1-010BA321E2EC}" type="datetimeFigureOut">
              <a:rPr lang="tr-TR" smtClean="0"/>
              <a:t>24.10.2021</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062750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58EC81DA-0F31-4EF5-8FA1-010BA321E2EC}" type="datetimeFigureOut">
              <a:rPr lang="tr-TR" smtClean="0"/>
              <a:t>24.10.2021</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4275922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58EC81DA-0F31-4EF5-8FA1-010BA321E2EC}" type="datetimeFigureOut">
              <a:rPr lang="tr-TR" smtClean="0"/>
              <a:t>24.10.2021</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5989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58EC81DA-0F31-4EF5-8FA1-010BA321E2EC}" type="datetimeFigureOut">
              <a:rPr lang="tr-TR" smtClean="0"/>
              <a:t>24.10.2021</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519254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58EC81DA-0F31-4EF5-8FA1-010BA321E2EC}" type="datetimeFigureOut">
              <a:rPr lang="tr-TR" smtClean="0"/>
              <a:t>24.10.2021</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3762269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58EC81DA-0F31-4EF5-8FA1-010BA321E2EC}" type="datetimeFigureOut">
              <a:rPr lang="tr-TR" smtClean="0"/>
              <a:t>24.10.2021</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267717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EC81DA-0F31-4EF5-8FA1-010BA321E2EC}" type="datetimeFigureOut">
              <a:rPr lang="tr-TR" smtClean="0"/>
              <a:t>24.10.2021</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BD18B5-CC1C-4E70-AB52-90BD4E80584A}" type="slidenum">
              <a:rPr lang="tr-TR" smtClean="0"/>
              <a:t>‹#›</a:t>
            </a:fld>
            <a:endParaRPr lang="tr-TR"/>
          </a:p>
        </p:txBody>
      </p:sp>
    </p:spTree>
    <p:extLst>
      <p:ext uri="{BB962C8B-B14F-4D97-AF65-F5344CB8AC3E}">
        <p14:creationId xmlns:p14="http://schemas.microsoft.com/office/powerpoint/2010/main" val="225408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 y="0"/>
            <a:ext cx="10287000" cy="6858000"/>
          </a:xfrm>
          <a:prstGeom prst="rect">
            <a:avLst/>
          </a:prstGeom>
        </p:spPr>
      </p:pic>
      <p:sp>
        <p:nvSpPr>
          <p:cNvPr id="5" name="Metin kutusu 4"/>
          <p:cNvSpPr txBox="1"/>
          <p:nvPr/>
        </p:nvSpPr>
        <p:spPr>
          <a:xfrm>
            <a:off x="4888836" y="6045200"/>
            <a:ext cx="2566728" cy="707886"/>
          </a:xfrm>
          <a:prstGeom prst="rect">
            <a:avLst/>
          </a:prstGeom>
          <a:noFill/>
        </p:spPr>
        <p:txBody>
          <a:bodyPr wrap="none" rtlCol="0">
            <a:spAutoFit/>
          </a:bodyPr>
          <a:lstStyle/>
          <a:p>
            <a:r>
              <a:rPr lang="tr-TR" sz="4000" b="1" smtClean="0">
                <a:latin typeface="Informal Roman" panose="030604020304060B0204" pitchFamily="66" charset="0"/>
              </a:rPr>
              <a:t>FATİH İLİĞ</a:t>
            </a:r>
            <a:endParaRPr lang="tr-TR" sz="4000" b="1">
              <a:latin typeface="Informal Roman" panose="030604020304060B0204" pitchFamily="66" charset="0"/>
            </a:endParaRPr>
          </a:p>
        </p:txBody>
      </p:sp>
    </p:spTree>
    <p:extLst>
      <p:ext uri="{BB962C8B-B14F-4D97-AF65-F5344CB8AC3E}">
        <p14:creationId xmlns:p14="http://schemas.microsoft.com/office/powerpoint/2010/main" val="26962887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403653" y="1059878"/>
            <a:ext cx="8878395" cy="1959511"/>
          </a:xfrm>
          <a:prstGeom prst="rect">
            <a:avLst/>
          </a:prstGeom>
        </p:spPr>
        <p:txBody>
          <a:bodyPr wrap="square">
            <a:spAutoFit/>
          </a:bodyPr>
          <a:lstStyle/>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Only </a:t>
            </a:r>
            <a:r>
              <a:rPr lang="en-US">
                <a:solidFill>
                  <a:srgbClr val="FF0000"/>
                </a:solidFill>
                <a:latin typeface="Times New Roman" panose="02020603050405020304" pitchFamily="18" charset="0"/>
                <a:ea typeface="Calibri" panose="020F0502020204030204" pitchFamily="34" charset="0"/>
                <a:cs typeface="Times New Roman" panose="02020603050405020304" pitchFamily="18" charset="0"/>
              </a:rPr>
              <a:t>&lt;= (non-blocking) assignments should be used in an always@(posedge (clk)) </a:t>
            </a:r>
            <a:r>
              <a:rPr lang="en-US">
                <a:latin typeface="Times New Roman" panose="02020603050405020304" pitchFamily="18" charset="0"/>
                <a:ea typeface="Calibri" panose="020F0502020204030204" pitchFamily="34" charset="0"/>
                <a:cs typeface="Times New Roman" panose="02020603050405020304" pitchFamily="18" charset="0"/>
              </a:rPr>
              <a:t>block. </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a:solidFill>
                  <a:srgbClr val="FF0000"/>
                </a:solidFill>
                <a:latin typeface="Times New Roman" panose="02020603050405020304" pitchFamily="18" charset="0"/>
                <a:ea typeface="Calibri" panose="020F0502020204030204" pitchFamily="34" charset="0"/>
                <a:cs typeface="Times New Roman" panose="02020603050405020304" pitchFamily="18" charset="0"/>
              </a:rPr>
              <a:t>Never </a:t>
            </a:r>
            <a:r>
              <a:rPr lang="en-US">
                <a:latin typeface="Times New Roman" panose="02020603050405020304" pitchFamily="18" charset="0"/>
                <a:ea typeface="Calibri" panose="020F0502020204030204" pitchFamily="34" charset="0"/>
                <a:cs typeface="Times New Roman" panose="02020603050405020304" pitchFamily="18" charset="0"/>
              </a:rPr>
              <a:t>use </a:t>
            </a:r>
            <a:r>
              <a:rPr lang="en-US">
                <a:solidFill>
                  <a:srgbClr val="FF0000"/>
                </a:solidFill>
                <a:latin typeface="Times New Roman" panose="02020603050405020304" pitchFamily="18" charset="0"/>
                <a:ea typeface="Calibri" panose="020F0502020204030204" pitchFamily="34" charset="0"/>
                <a:cs typeface="Times New Roman" panose="02020603050405020304" pitchFamily="18" charset="0"/>
              </a:rPr>
              <a:t>= (blocking) </a:t>
            </a:r>
            <a:r>
              <a:rPr lang="en-US">
                <a:latin typeface="Times New Roman" panose="02020603050405020304" pitchFamily="18" charset="0"/>
                <a:ea typeface="Calibri" panose="020F0502020204030204" pitchFamily="34" charset="0"/>
                <a:cs typeface="Times New Roman" panose="02020603050405020304" pitchFamily="18" charset="0"/>
              </a:rPr>
              <a:t>assignments in </a:t>
            </a:r>
            <a:r>
              <a:rPr lang="en-US">
                <a:solidFill>
                  <a:srgbClr val="FF0000"/>
                </a:solidFill>
                <a:latin typeface="Times New Roman" panose="02020603050405020304" pitchFamily="18" charset="0"/>
                <a:ea typeface="Calibri" panose="020F0502020204030204" pitchFamily="34" charset="0"/>
                <a:cs typeface="Times New Roman" panose="02020603050405020304" pitchFamily="18" charset="0"/>
              </a:rPr>
              <a:t>always@(posedge (clk)) </a:t>
            </a:r>
            <a:r>
              <a:rPr lang="en-US">
                <a:latin typeface="Times New Roman" panose="02020603050405020304" pitchFamily="18" charset="0"/>
                <a:ea typeface="Calibri" panose="020F0502020204030204" pitchFamily="34" charset="0"/>
                <a:cs typeface="Times New Roman" panose="02020603050405020304" pitchFamily="18" charset="0"/>
              </a:rPr>
              <a:t>blocks. </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Only use always@(posedge (clk)) when you want to infer an element that changes its value at the positive or negative edge of the clock. </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Dikdörtgen 4"/>
          <p:cNvSpPr/>
          <p:nvPr/>
        </p:nvSpPr>
        <p:spPr>
          <a:xfrm>
            <a:off x="282099" y="417138"/>
            <a:ext cx="4173002" cy="369332"/>
          </a:xfrm>
          <a:prstGeom prst="rect">
            <a:avLst/>
          </a:prstGeom>
        </p:spPr>
        <p:txBody>
          <a:bodyPr wrap="none">
            <a:spAutoFit/>
          </a:bodyPr>
          <a:lstStyle/>
          <a:p>
            <a:r>
              <a:rPr lang="tr-TR" b="1" smtClean="0">
                <a:latin typeface="Times New Roman" panose="02020603050405020304" pitchFamily="18" charset="0"/>
                <a:ea typeface="Calibri" panose="020F0502020204030204" pitchFamily="34" charset="0"/>
              </a:rPr>
              <a:t>Blocking and Non Blocking Assignments</a:t>
            </a:r>
            <a:endParaRPr lang="tr-TR"/>
          </a:p>
        </p:txBody>
      </p:sp>
      <p:sp>
        <p:nvSpPr>
          <p:cNvPr id="6" name="Dikdörtgen 5"/>
          <p:cNvSpPr/>
          <p:nvPr/>
        </p:nvSpPr>
        <p:spPr>
          <a:xfrm>
            <a:off x="1762896" y="3398999"/>
            <a:ext cx="9790672" cy="685059"/>
          </a:xfrm>
          <a:prstGeom prst="rect">
            <a:avLst/>
          </a:prstGeom>
        </p:spPr>
        <p:txBody>
          <a:bodyPr wrap="square">
            <a:spAutoFit/>
          </a:bodyPr>
          <a:lstStyle/>
          <a:p>
            <a:pPr marL="342900" lvl="0" indent="-342900">
              <a:lnSpc>
                <a:spcPct val="107000"/>
              </a:lnSpc>
              <a:spcAft>
                <a:spcPts val="0"/>
              </a:spcAft>
              <a:buFont typeface="Symbol" panose="05050102010706020507" pitchFamily="18" charset="2"/>
              <a:buChar char=""/>
            </a:pPr>
            <a:r>
              <a:rPr lang="en-US">
                <a:latin typeface="Times New Roman" panose="02020603050405020304" pitchFamily="18" charset="0"/>
                <a:ea typeface="Calibri" panose="020F0502020204030204" pitchFamily="34" charset="0"/>
                <a:cs typeface="Times New Roman" panose="02020603050405020304" pitchFamily="18" charset="0"/>
              </a:rPr>
              <a:t>Use blocking assignments in always blocks that are written to generate combinational logic.</a:t>
            </a:r>
            <a:endParaRPr lang="tr-TR">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a:latin typeface="Times New Roman" panose="02020603050405020304" pitchFamily="18" charset="0"/>
                <a:ea typeface="Calibri" panose="020F0502020204030204" pitchFamily="34" charset="0"/>
                <a:cs typeface="Times New Roman" panose="02020603050405020304" pitchFamily="18" charset="0"/>
              </a:rPr>
              <a:t>Use nonblocking assignments in always blocks that are written to generate sequential logic.</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Resim 6" descr="C:\Users\Administrator\Downloads\PinClipart.com_notice-clipart_436496.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24278" y="370268"/>
            <a:ext cx="1314450" cy="689610"/>
          </a:xfrm>
          <a:prstGeom prst="rect">
            <a:avLst/>
          </a:prstGeom>
          <a:noFill/>
          <a:ln>
            <a:noFill/>
          </a:ln>
        </p:spPr>
      </p:pic>
    </p:spTree>
    <p:extLst>
      <p:ext uri="{BB962C8B-B14F-4D97-AF65-F5344CB8AC3E}">
        <p14:creationId xmlns:p14="http://schemas.microsoft.com/office/powerpoint/2010/main" val="1942123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1869442" y="1808747"/>
            <a:ext cx="3009157" cy="388696"/>
          </a:xfrm>
          <a:prstGeom prst="rect">
            <a:avLst/>
          </a:prstGeom>
        </p:spPr>
        <p:txBody>
          <a:bodyPr wrap="none">
            <a:spAutoFit/>
          </a:bodyPr>
          <a:lstStyle/>
          <a:p>
            <a:pPr>
              <a:lnSpc>
                <a:spcPct val="107000"/>
              </a:lnSpc>
              <a:spcBef>
                <a:spcPts val="200"/>
              </a:spcBef>
              <a:spcAft>
                <a:spcPts val="0"/>
              </a:spcAft>
            </a:pPr>
            <a:r>
              <a:rPr lang="en-US" b="1">
                <a:latin typeface="Times New Roman" panose="02020603050405020304" pitchFamily="18" charset="0"/>
                <a:ea typeface="Times New Roman" panose="02020603050405020304" pitchFamily="18" charset="0"/>
                <a:cs typeface="Times New Roman" panose="02020603050405020304" pitchFamily="18" charset="0"/>
              </a:rPr>
              <a:t>always</a:t>
            </a:r>
            <a:r>
              <a:rPr lang="en-US" b="1" smtClean="0">
                <a:latin typeface="Times New Roman" panose="02020603050405020304" pitchFamily="18" charset="0"/>
                <a:ea typeface="Times New Roman" panose="02020603050405020304" pitchFamily="18" charset="0"/>
                <a:cs typeface="Times New Roman" panose="02020603050405020304" pitchFamily="18" charset="0"/>
              </a:rPr>
              <a:t>@(</a:t>
            </a:r>
            <a:r>
              <a:rPr lang="tr-TR" b="1" smtClean="0">
                <a:latin typeface="Times New Roman" panose="02020603050405020304" pitchFamily="18" charset="0"/>
                <a:ea typeface="Times New Roman" panose="02020603050405020304" pitchFamily="18" charset="0"/>
                <a:cs typeface="Times New Roman" panose="02020603050405020304" pitchFamily="18" charset="0"/>
              </a:rPr>
              <a:t>a,b,c,d,e,f,rst    … </a:t>
            </a:r>
            <a:r>
              <a:rPr lang="en-US" b="1" smtClean="0">
                <a:latin typeface="Times New Roman" panose="02020603050405020304" pitchFamily="18" charset="0"/>
                <a:ea typeface="Times New Roman" panose="02020603050405020304" pitchFamily="18" charset="0"/>
                <a:cs typeface="Times New Roman" panose="02020603050405020304" pitchFamily="18" charset="0"/>
              </a:rPr>
              <a:t>)</a:t>
            </a:r>
            <a:endParaRPr lang="tr-TR" b="1">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Dikdörtgen 4"/>
          <p:cNvSpPr/>
          <p:nvPr/>
        </p:nvSpPr>
        <p:spPr>
          <a:xfrm>
            <a:off x="7236394" y="1808747"/>
            <a:ext cx="1335622" cy="388696"/>
          </a:xfrm>
          <a:prstGeom prst="rect">
            <a:avLst/>
          </a:prstGeom>
        </p:spPr>
        <p:txBody>
          <a:bodyPr wrap="none">
            <a:spAutoFit/>
          </a:bodyPr>
          <a:lstStyle/>
          <a:p>
            <a:pPr>
              <a:lnSpc>
                <a:spcPct val="107000"/>
              </a:lnSpc>
              <a:spcBef>
                <a:spcPts val="200"/>
              </a:spcBef>
              <a:spcAft>
                <a:spcPts val="0"/>
              </a:spcAft>
            </a:pPr>
            <a:r>
              <a:rPr lang="en-US" b="1">
                <a:latin typeface="Times New Roman" panose="02020603050405020304" pitchFamily="18" charset="0"/>
                <a:ea typeface="Times New Roman" panose="02020603050405020304" pitchFamily="18" charset="0"/>
                <a:cs typeface="Times New Roman" panose="02020603050405020304" pitchFamily="18" charset="0"/>
              </a:rPr>
              <a:t>always@(*)</a:t>
            </a:r>
            <a:endParaRPr lang="tr-TR" b="1">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7" name="Düz Ok Bağlayıcısı 6"/>
          <p:cNvCxnSpPr>
            <a:stCxn id="4" idx="3"/>
          </p:cNvCxnSpPr>
          <p:nvPr/>
        </p:nvCxnSpPr>
        <p:spPr>
          <a:xfrm>
            <a:off x="4878599" y="2003095"/>
            <a:ext cx="2214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Dikdörtgen 7"/>
          <p:cNvSpPr/>
          <p:nvPr/>
        </p:nvSpPr>
        <p:spPr>
          <a:xfrm>
            <a:off x="543696" y="2504727"/>
            <a:ext cx="11281719" cy="1338828"/>
          </a:xfrm>
          <a:prstGeom prst="rect">
            <a:avLst/>
          </a:prstGeom>
        </p:spPr>
        <p:txBody>
          <a:bodyPr wrap="square">
            <a:spAutoFit/>
          </a:bodyPr>
          <a:lstStyle/>
          <a:p>
            <a:pPr>
              <a:lnSpc>
                <a:spcPct val="150000"/>
              </a:lnSpc>
              <a:spcAft>
                <a:spcPts val="800"/>
              </a:spcAft>
            </a:pPr>
            <a:r>
              <a:rPr lang="en-US">
                <a:solidFill>
                  <a:srgbClr val="FF0000"/>
                </a:solidFill>
                <a:latin typeface="Times New Roman" panose="02020603050405020304" pitchFamily="18" charset="0"/>
                <a:ea typeface="Calibri" panose="020F0502020204030204" pitchFamily="34" charset="0"/>
                <a:cs typeface="Times New Roman" panose="02020603050405020304" pitchFamily="18" charset="0"/>
              </a:rPr>
              <a:t>always @(*)</a:t>
            </a:r>
            <a:r>
              <a:rPr lang="en-US">
                <a:latin typeface="Times New Roman" panose="02020603050405020304" pitchFamily="18" charset="0"/>
                <a:ea typeface="Calibri" panose="020F0502020204030204" pitchFamily="34" charset="0"/>
                <a:cs typeface="Times New Roman" panose="02020603050405020304" pitchFamily="18" charset="0"/>
              </a:rPr>
              <a:t> blocks are used to describe </a:t>
            </a:r>
            <a:r>
              <a:rPr lang="en-US">
                <a:solidFill>
                  <a:srgbClr val="FF0000"/>
                </a:solidFill>
                <a:latin typeface="Times New Roman" panose="02020603050405020304" pitchFamily="18" charset="0"/>
                <a:ea typeface="Calibri" panose="020F0502020204030204" pitchFamily="34" charset="0"/>
                <a:cs typeface="Times New Roman" panose="02020603050405020304" pitchFamily="18" charset="0"/>
              </a:rPr>
              <a:t>Combinational Logic</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a:solidFill>
                  <a:srgbClr val="FF0000"/>
                </a:solidFill>
                <a:latin typeface="Times New Roman" panose="02020603050405020304" pitchFamily="18" charset="0"/>
                <a:ea typeface="Calibri" panose="020F0502020204030204" pitchFamily="34" charset="0"/>
                <a:cs typeface="Times New Roman" panose="02020603050405020304" pitchFamily="18" charset="0"/>
              </a:rPr>
              <a:t>Only = (blocking) </a:t>
            </a:r>
            <a:r>
              <a:rPr lang="en-US">
                <a:latin typeface="Times New Roman" panose="02020603050405020304" pitchFamily="18" charset="0"/>
                <a:ea typeface="Calibri" panose="020F0502020204030204" pitchFamily="34" charset="0"/>
                <a:cs typeface="Times New Roman" panose="02020603050405020304" pitchFamily="18" charset="0"/>
              </a:rPr>
              <a:t>assignments should be used in an always@(*) block. </a:t>
            </a:r>
            <a:r>
              <a:rPr lang="en-US">
                <a:solidFill>
                  <a:srgbClr val="FF0000"/>
                </a:solidFill>
                <a:latin typeface="Times New Roman" panose="02020603050405020304" pitchFamily="18" charset="0"/>
                <a:ea typeface="Calibri" panose="020F0502020204030204" pitchFamily="34" charset="0"/>
                <a:cs typeface="Times New Roman" panose="02020603050405020304" pitchFamily="18" charset="0"/>
              </a:rPr>
              <a:t>Never use &lt;= (non blocking) </a:t>
            </a:r>
            <a:r>
              <a:rPr lang="en-US">
                <a:latin typeface="Times New Roman" panose="02020603050405020304" pitchFamily="18" charset="0"/>
                <a:ea typeface="Calibri" panose="020F0502020204030204" pitchFamily="34" charset="0"/>
                <a:cs typeface="Times New Roman" panose="02020603050405020304" pitchFamily="18" charset="0"/>
              </a:rPr>
              <a:t>assignments in always @(*) block when you want to infer an element that changes its values as soon as one or more of its inputs change.</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Dikdörtgen 8"/>
          <p:cNvSpPr/>
          <p:nvPr/>
        </p:nvSpPr>
        <p:spPr>
          <a:xfrm>
            <a:off x="533820" y="292985"/>
            <a:ext cx="1335622" cy="368755"/>
          </a:xfrm>
          <a:prstGeom prst="rect">
            <a:avLst/>
          </a:prstGeom>
        </p:spPr>
        <p:txBody>
          <a:bodyPr wrap="none">
            <a:spAutoFit/>
          </a:bodyPr>
          <a:lstStyle/>
          <a:p>
            <a:pPr>
              <a:lnSpc>
                <a:spcPct val="107000"/>
              </a:lnSpc>
              <a:spcBef>
                <a:spcPts val="200"/>
              </a:spcBef>
              <a:spcAft>
                <a:spcPts val="0"/>
              </a:spcAft>
            </a:pPr>
            <a:r>
              <a:rPr lang="en-US"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always@(*)</a:t>
            </a:r>
            <a:endParaRPr lang="tr-TR"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2380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428366" y="289772"/>
            <a:ext cx="11359979" cy="2169825"/>
          </a:xfrm>
          <a:prstGeom prst="rect">
            <a:avLst/>
          </a:prstGeom>
        </p:spPr>
        <p:txBody>
          <a:bodyPr wrap="square">
            <a:spAutoFit/>
          </a:bodyPr>
          <a:lstStyle/>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It's just a shortcut for listing all of the wires that the </a:t>
            </a:r>
            <a:r>
              <a:rPr lang="en-US" u="sng">
                <a:latin typeface="Times New Roman" panose="02020603050405020304" pitchFamily="18" charset="0"/>
                <a:ea typeface="Calibri" panose="020F0502020204030204" pitchFamily="34" charset="0"/>
                <a:cs typeface="Times New Roman" panose="02020603050405020304" pitchFamily="18" charset="0"/>
              </a:rPr>
              <a:t>always block depends on</a:t>
            </a:r>
            <a:r>
              <a:rPr lang="en-US">
                <a:latin typeface="Times New Roman" panose="02020603050405020304" pitchFamily="18" charset="0"/>
                <a:ea typeface="Calibri" panose="020F0502020204030204" pitchFamily="34" charset="0"/>
                <a:cs typeface="Times New Roman" panose="02020603050405020304" pitchFamily="18" charset="0"/>
              </a:rPr>
              <a:t>. Those wires are the "sensitivity list". One advantage of using it is that synthesized code is unlikely to care what you put in the sensitivity list (other than posedge and negedge) because the wires will be "physically" connected together. A simulator might rely on the list to choose which events should cause the block to execute. </a:t>
            </a:r>
            <a:r>
              <a:rPr lang="en-US">
                <a:solidFill>
                  <a:srgbClr val="FF0000"/>
                </a:solidFill>
                <a:latin typeface="Times New Roman" panose="02020603050405020304" pitchFamily="18" charset="0"/>
                <a:ea typeface="Calibri" panose="020F0502020204030204" pitchFamily="34" charset="0"/>
                <a:cs typeface="Times New Roman" panose="02020603050405020304" pitchFamily="18" charset="0"/>
              </a:rPr>
              <a:t>If you change the block and forget to update the list your simulation might diverge from the actual synthesized behavior.</a:t>
            </a:r>
            <a:endParaRPr lang="tr-TR">
              <a:solidFill>
                <a:srgbClr val="FF00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Dikdörtgen 4"/>
          <p:cNvSpPr/>
          <p:nvPr/>
        </p:nvSpPr>
        <p:spPr>
          <a:xfrm>
            <a:off x="428366" y="2459597"/>
            <a:ext cx="6064481" cy="507831"/>
          </a:xfrm>
          <a:prstGeom prst="rect">
            <a:avLst/>
          </a:prstGeom>
        </p:spPr>
        <p:txBody>
          <a:bodyPr wrap="none">
            <a:spAutoFit/>
          </a:bodyPr>
          <a:lstStyle/>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Lets assume you have 15 signals in the sensitivity list as below:</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Resim 5"/>
          <p:cNvPicPr/>
          <p:nvPr/>
        </p:nvPicPr>
        <p:blipFill>
          <a:blip r:embed="rId3"/>
          <a:stretch>
            <a:fillRect/>
          </a:stretch>
        </p:blipFill>
        <p:spPr>
          <a:xfrm>
            <a:off x="4881562" y="3305175"/>
            <a:ext cx="2428875" cy="247650"/>
          </a:xfrm>
          <a:prstGeom prst="rect">
            <a:avLst/>
          </a:prstGeom>
        </p:spPr>
      </p:pic>
      <p:sp>
        <p:nvSpPr>
          <p:cNvPr id="7" name="Dikdörtgen 6"/>
          <p:cNvSpPr/>
          <p:nvPr/>
        </p:nvSpPr>
        <p:spPr>
          <a:xfrm>
            <a:off x="396846" y="3813006"/>
            <a:ext cx="11546337" cy="1338828"/>
          </a:xfrm>
          <a:prstGeom prst="rect">
            <a:avLst/>
          </a:prstGeom>
        </p:spPr>
        <p:txBody>
          <a:bodyPr wrap="square">
            <a:spAutoFit/>
          </a:bodyPr>
          <a:lstStyle/>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Now assume that the designer has missed having a14 in this list by mistake. </a:t>
            </a:r>
            <a:r>
              <a:rPr lang="en-US">
                <a:solidFill>
                  <a:srgbClr val="FF0000"/>
                </a:solidFill>
                <a:latin typeface="Times New Roman" panose="02020603050405020304" pitchFamily="18" charset="0"/>
                <a:ea typeface="Calibri" panose="020F0502020204030204" pitchFamily="34" charset="0"/>
                <a:cs typeface="Times New Roman" panose="02020603050405020304" pitchFamily="18" charset="0"/>
              </a:rPr>
              <a:t>The synthesis tool ignores this fact and synthesizes the code assuming all the signals on RHS within this block are in the sensitivity list.</a:t>
            </a:r>
            <a:r>
              <a:rPr lang="en-US">
                <a:latin typeface="Times New Roman" panose="02020603050405020304" pitchFamily="18" charset="0"/>
                <a:ea typeface="Calibri" panose="020F0502020204030204" pitchFamily="34" charset="0"/>
                <a:cs typeface="Times New Roman" panose="02020603050405020304" pitchFamily="18" charset="0"/>
              </a:rPr>
              <a:t>So that as a result, it is more useful and safety way to use (*) in sensitivity list.</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27004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Örnek</a:t>
            </a:r>
            <a:endParaRPr lang="tr-TR"/>
          </a:p>
        </p:txBody>
      </p:sp>
      <p:pic>
        <p:nvPicPr>
          <p:cNvPr id="1026" name="Picture 2" descr="How Logic Gates Work - Homemade Circuit Project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6935" y="2210898"/>
            <a:ext cx="1718945" cy="7574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Or-gate-en.svg - Wikimedia Comm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1495" y="2968308"/>
            <a:ext cx="2299692" cy="826452"/>
          </a:xfrm>
          <a:prstGeom prst="rect">
            <a:avLst/>
          </a:prstGeom>
          <a:noFill/>
          <a:extLst>
            <a:ext uri="{909E8E84-426E-40DD-AFC4-6F175D3DCCD1}">
              <a14:hiddenFill xmlns:a14="http://schemas.microsoft.com/office/drawing/2010/main">
                <a:solidFill>
                  <a:srgbClr val="FFFFFF"/>
                </a:solidFill>
              </a14:hiddenFill>
            </a:ext>
          </a:extLst>
        </p:spPr>
      </p:pic>
      <p:sp>
        <p:nvSpPr>
          <p:cNvPr id="3" name="Dikdörtgen 2"/>
          <p:cNvSpPr/>
          <p:nvPr/>
        </p:nvSpPr>
        <p:spPr>
          <a:xfrm>
            <a:off x="7283172" y="2589603"/>
            <a:ext cx="716280" cy="13751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Dikdörtgen 5"/>
          <p:cNvSpPr/>
          <p:nvPr/>
        </p:nvSpPr>
        <p:spPr>
          <a:xfrm>
            <a:off x="4937760" y="2210898"/>
            <a:ext cx="962978" cy="19039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5" name="Düz Bağlayıcı 4"/>
          <p:cNvCxnSpPr/>
          <p:nvPr/>
        </p:nvCxnSpPr>
        <p:spPr>
          <a:xfrm>
            <a:off x="4937760" y="2589603"/>
            <a:ext cx="673735" cy="0"/>
          </a:xfrm>
          <a:prstGeom prst="line">
            <a:avLst/>
          </a:prstGeom>
        </p:spPr>
        <p:style>
          <a:lnRef idx="3">
            <a:schemeClr val="dk1"/>
          </a:lnRef>
          <a:fillRef idx="0">
            <a:schemeClr val="dk1"/>
          </a:fillRef>
          <a:effectRef idx="2">
            <a:schemeClr val="dk1"/>
          </a:effectRef>
          <a:fontRef idx="minor">
            <a:schemeClr val="tx1"/>
          </a:fontRef>
        </p:style>
      </p:cxnSp>
      <p:cxnSp>
        <p:nvCxnSpPr>
          <p:cNvPr id="8" name="Düz Bağlayıcı 7"/>
          <p:cNvCxnSpPr/>
          <p:nvPr/>
        </p:nvCxnSpPr>
        <p:spPr>
          <a:xfrm>
            <a:off x="5611495" y="2589603"/>
            <a:ext cx="0" cy="580317"/>
          </a:xfrm>
          <a:prstGeom prst="line">
            <a:avLst/>
          </a:prstGeom>
        </p:spPr>
        <p:style>
          <a:lnRef idx="3">
            <a:schemeClr val="dk1"/>
          </a:lnRef>
          <a:fillRef idx="0">
            <a:schemeClr val="dk1"/>
          </a:fillRef>
          <a:effectRef idx="2">
            <a:schemeClr val="dk1"/>
          </a:effectRef>
          <a:fontRef idx="minor">
            <a:schemeClr val="tx1"/>
          </a:fontRef>
        </p:style>
      </p:cxnSp>
      <p:cxnSp>
        <p:nvCxnSpPr>
          <p:cNvPr id="10" name="Düz Bağlayıcı 9"/>
          <p:cNvCxnSpPr/>
          <p:nvPr/>
        </p:nvCxnSpPr>
        <p:spPr>
          <a:xfrm flipH="1">
            <a:off x="5611495" y="3169920"/>
            <a:ext cx="377825" cy="0"/>
          </a:xfrm>
          <a:prstGeom prst="line">
            <a:avLst/>
          </a:prstGeom>
        </p:spPr>
        <p:style>
          <a:lnRef idx="3">
            <a:schemeClr val="dk1"/>
          </a:lnRef>
          <a:fillRef idx="0">
            <a:schemeClr val="dk1"/>
          </a:fillRef>
          <a:effectRef idx="2">
            <a:schemeClr val="dk1"/>
          </a:effectRef>
          <a:fontRef idx="minor">
            <a:schemeClr val="tx1"/>
          </a:fontRef>
        </p:style>
      </p:cxnSp>
      <p:cxnSp>
        <p:nvCxnSpPr>
          <p:cNvPr id="13" name="Düz Bağlayıcı 12"/>
          <p:cNvCxnSpPr/>
          <p:nvPr/>
        </p:nvCxnSpPr>
        <p:spPr>
          <a:xfrm flipH="1">
            <a:off x="3672840" y="3558540"/>
            <a:ext cx="2316480" cy="0"/>
          </a:xfrm>
          <a:prstGeom prst="line">
            <a:avLst/>
          </a:prstGeom>
        </p:spPr>
        <p:style>
          <a:lnRef idx="3">
            <a:schemeClr val="dk1"/>
          </a:lnRef>
          <a:fillRef idx="0">
            <a:schemeClr val="dk1"/>
          </a:fillRef>
          <a:effectRef idx="2">
            <a:schemeClr val="dk1"/>
          </a:effectRef>
          <a:fontRef idx="minor">
            <a:schemeClr val="tx1"/>
          </a:fontRef>
        </p:style>
      </p:cxnSp>
      <p:sp>
        <p:nvSpPr>
          <p:cNvPr id="14" name="Metin kutusu 13"/>
          <p:cNvSpPr txBox="1"/>
          <p:nvPr/>
        </p:nvSpPr>
        <p:spPr>
          <a:xfrm>
            <a:off x="3353907" y="3425428"/>
            <a:ext cx="308098" cy="369332"/>
          </a:xfrm>
          <a:prstGeom prst="rect">
            <a:avLst/>
          </a:prstGeom>
          <a:noFill/>
        </p:spPr>
        <p:txBody>
          <a:bodyPr wrap="none" rtlCol="0">
            <a:spAutoFit/>
          </a:bodyPr>
          <a:lstStyle/>
          <a:p>
            <a:r>
              <a:rPr lang="tr-TR" smtClean="0"/>
              <a:t>C</a:t>
            </a:r>
            <a:endParaRPr lang="tr-TR"/>
          </a:p>
        </p:txBody>
      </p:sp>
      <p:sp>
        <p:nvSpPr>
          <p:cNvPr id="17" name="Metin kutusu 16"/>
          <p:cNvSpPr txBox="1"/>
          <p:nvPr/>
        </p:nvSpPr>
        <p:spPr>
          <a:xfrm>
            <a:off x="7267514" y="3189208"/>
            <a:ext cx="327334" cy="369332"/>
          </a:xfrm>
          <a:prstGeom prst="rect">
            <a:avLst/>
          </a:prstGeom>
          <a:noFill/>
        </p:spPr>
        <p:txBody>
          <a:bodyPr wrap="none" rtlCol="0">
            <a:spAutoFit/>
          </a:bodyPr>
          <a:lstStyle/>
          <a:p>
            <a:r>
              <a:rPr lang="tr-TR" smtClean="0"/>
              <a:t>D</a:t>
            </a:r>
            <a:endParaRPr lang="tr-TR"/>
          </a:p>
        </p:txBody>
      </p:sp>
    </p:spTree>
    <p:extLst>
      <p:ext uri="{BB962C8B-B14F-4D97-AF65-F5344CB8AC3E}">
        <p14:creationId xmlns:p14="http://schemas.microsoft.com/office/powerpoint/2010/main" val="2450581814"/>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1731</TotalTime>
  <Words>538</Words>
  <Application>Microsoft Office PowerPoint</Application>
  <PresentationFormat>Geniş ekran</PresentationFormat>
  <Paragraphs>30</Paragraphs>
  <Slides>5</Slides>
  <Notes>3</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5</vt:i4>
      </vt:variant>
    </vt:vector>
  </HeadingPairs>
  <TitlesOfParts>
    <vt:vector size="12" baseType="lpstr">
      <vt:lpstr>Arial</vt:lpstr>
      <vt:lpstr>Calibri</vt:lpstr>
      <vt:lpstr>Calibri Light</vt:lpstr>
      <vt:lpstr>Informal Roman</vt:lpstr>
      <vt:lpstr>Symbol</vt:lpstr>
      <vt:lpstr>Times New Roman</vt:lpstr>
      <vt:lpstr>Office Teması</vt:lpstr>
      <vt:lpstr>PowerPoint Sunusu</vt:lpstr>
      <vt:lpstr>PowerPoint Sunusu</vt:lpstr>
      <vt:lpstr>PowerPoint Sunusu</vt:lpstr>
      <vt:lpstr>PowerPoint Sunusu</vt:lpstr>
      <vt:lpstr>Örnek</vt:lpstr>
    </vt:vector>
  </TitlesOfParts>
  <Company>NouS/TncTR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Fatih Ilig</dc:creator>
  <cp:lastModifiedBy>Fatih Ilig</cp:lastModifiedBy>
  <cp:revision>76</cp:revision>
  <dcterms:created xsi:type="dcterms:W3CDTF">2021-10-07T19:14:53Z</dcterms:created>
  <dcterms:modified xsi:type="dcterms:W3CDTF">2021-10-24T08:29:45Z</dcterms:modified>
</cp:coreProperties>
</file>